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314" r:id="rId3"/>
    <p:sldId id="313" r:id="rId4"/>
    <p:sldId id="256" r:id="rId5"/>
    <p:sldId id="257" r:id="rId6"/>
    <p:sldId id="260" r:id="rId7"/>
    <p:sldId id="261" r:id="rId8"/>
    <p:sldId id="277" r:id="rId9"/>
    <p:sldId id="316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66"/>
    <a:srgbClr val="FFCC99"/>
    <a:srgbClr val="660033"/>
    <a:srgbClr val="CCCCFF"/>
    <a:srgbClr val="6600CC"/>
    <a:srgbClr val="FFCC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816" y="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53ABE-4BC7-4555-89A3-66B8FB12F5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B6EBF-5220-458A-B903-85850EFC8A6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C82499-A45C-4DCF-AB1F-9B2133B7FB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2B26B-01CC-4FA3-A649-879C948EA1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3D6D0-5858-48A2-A9F4-8EDD727900E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99473-540C-4BAC-BC6A-9C036DFDD19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0A836-E3A9-4C71-8105-FB46C9FEC1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48C49-80AE-4353-98AE-6BE9BE5428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450A2-F6FB-4F3A-9945-7E59B87FA03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D8993-1ABD-41AE-B23A-45F489CE43B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15FBA-03CB-47A4-B822-B1895BF87D5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F51EEF1-ACAC-4EAD-A11B-04C6364E12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2052" name="Picture 4" descr="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11975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635375" y="2492375"/>
            <a:ext cx="4968875" cy="1755775"/>
          </a:xfrm>
          <a:prstGeom prst="rect">
            <a:avLst/>
          </a:prstGeom>
          <a:solidFill>
            <a:srgbClr val="CCCCFF"/>
          </a:soli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5400" b="1">
                <a:solidFill>
                  <a:srgbClr val="6600CC"/>
                </a:solidFill>
                <a:latin typeface="Stencil" pitchFamily="82" charset="0"/>
              </a:rPr>
              <a:t>Роман </a:t>
            </a:r>
            <a:br>
              <a:rPr lang="ru-RU" altLang="ru-RU" sz="5400" b="1">
                <a:solidFill>
                  <a:srgbClr val="6600CC"/>
                </a:solidFill>
                <a:latin typeface="Stencil" pitchFamily="82" charset="0"/>
              </a:rPr>
            </a:br>
            <a:r>
              <a:rPr lang="ru-RU" altLang="ru-RU" sz="5400" b="1">
                <a:solidFill>
                  <a:srgbClr val="6600CC"/>
                </a:solidFill>
                <a:latin typeface="Stencil" pitchFamily="82" charset="0"/>
              </a:rPr>
              <a:t>«Отцы и дети»</a:t>
            </a:r>
          </a:p>
        </p:txBody>
      </p:sp>
      <p:pic>
        <p:nvPicPr>
          <p:cNvPr id="6150" name="Picture 6" descr="1205780317_2275r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700213"/>
            <a:ext cx="2644775" cy="3241675"/>
          </a:xfrm>
          <a:prstGeom prst="rect">
            <a:avLst/>
          </a:prstGeom>
          <a:noFill/>
          <a:ln w="9525">
            <a:solidFill>
              <a:srgbClr val="6600CC"/>
            </a:solidFill>
            <a:miter lim="800000"/>
            <a:headEnd/>
            <a:tailEnd/>
          </a:ln>
        </p:spPr>
      </p:pic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468313" y="549275"/>
            <a:ext cx="8207375" cy="720725"/>
          </a:xfrm>
          <a:prstGeom prst="rect">
            <a:avLst/>
          </a:prstGeom>
          <a:solidFill>
            <a:srgbClr val="CCCCFF"/>
          </a:soli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4000" b="1">
                <a:solidFill>
                  <a:srgbClr val="6600CC"/>
                </a:solidFill>
                <a:latin typeface="Stencil" pitchFamily="82" charset="0"/>
              </a:rPr>
              <a:t>Иван Сергеевич Тургенев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395288" y="5445125"/>
            <a:ext cx="8424862" cy="965200"/>
          </a:xfrm>
          <a:prstGeom prst="rect">
            <a:avLst/>
          </a:prstGeom>
          <a:solidFill>
            <a:srgbClr val="CCCCFF"/>
          </a:soli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 b="1" i="1">
                <a:solidFill>
                  <a:srgbClr val="6600CC"/>
                </a:solidFill>
                <a:latin typeface="Stencil" pitchFamily="82" charset="0"/>
              </a:rPr>
              <a:t>Материалы к урокам литературы в 10 классе</a:t>
            </a:r>
            <a:br>
              <a:rPr lang="ru-RU" altLang="ru-RU" sz="2800" b="1" i="1">
                <a:solidFill>
                  <a:srgbClr val="6600CC"/>
                </a:solidFill>
                <a:latin typeface="Stencil" pitchFamily="82" charset="0"/>
              </a:rPr>
            </a:br>
            <a:endParaRPr lang="ru-RU" altLang="ru-RU" sz="2800" b="1" i="1">
              <a:solidFill>
                <a:srgbClr val="6600CC"/>
              </a:solidFill>
              <a:latin typeface="Stencil" pitchFamily="82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/>
      <p:bldP spid="6153" grpId="0" animBg="1"/>
      <p:bldP spid="615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3076" name="Picture 4" descr="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1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WordArt 5"/>
          <p:cNvSpPr>
            <a:spLocks noChangeArrowheads="1" noChangeShapeType="1" noTextEdit="1"/>
          </p:cNvSpPr>
          <p:nvPr/>
        </p:nvSpPr>
        <p:spPr bwMode="auto">
          <a:xfrm>
            <a:off x="1403350" y="620713"/>
            <a:ext cx="6481763" cy="2520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CCCCFF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"/>
                <a:cs typeface="Arial"/>
              </a:rPr>
              <a:t>Общая характеристика</a:t>
            </a:r>
          </a:p>
          <a:p>
            <a:pPr algn="ctr"/>
            <a:r>
              <a:rPr lang="ru-RU" sz="3600" b="1" kern="10">
                <a:ln w="9525">
                  <a:solidFill>
                    <a:srgbClr val="CCCCFF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"/>
                <a:cs typeface="Arial"/>
              </a:rPr>
              <a:t>произведения</a:t>
            </a:r>
          </a:p>
        </p:txBody>
      </p:sp>
      <p:pic>
        <p:nvPicPr>
          <p:cNvPr id="3078" name="Picture 6" descr="Обложка книг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9838" y="3429000"/>
            <a:ext cx="1905000" cy="2714625"/>
          </a:xfrm>
          <a:prstGeom prst="rect">
            <a:avLst/>
          </a:prstGeom>
          <a:noFill/>
          <a:ln w="19050">
            <a:solidFill>
              <a:srgbClr val="6600CC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4100" name="Picture 4" descr="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1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WordArt 5"/>
          <p:cNvSpPr>
            <a:spLocks noChangeArrowheads="1" noChangeShapeType="1" noTextEdit="1"/>
          </p:cNvSpPr>
          <p:nvPr/>
        </p:nvSpPr>
        <p:spPr bwMode="auto">
          <a:xfrm>
            <a:off x="684213" y="333375"/>
            <a:ext cx="7848600" cy="13668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CCCCFF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"/>
                <a:cs typeface="Arial"/>
              </a:rPr>
              <a:t>Общественно-политическая борьба </a:t>
            </a:r>
          </a:p>
          <a:p>
            <a:pPr algn="ctr"/>
            <a:r>
              <a:rPr lang="ru-RU" sz="3600" b="1" kern="10">
                <a:ln w="9525">
                  <a:solidFill>
                    <a:srgbClr val="CCCCFF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"/>
                <a:cs typeface="Arial"/>
              </a:rPr>
              <a:t>60-ых г.г. XIX века</a:t>
            </a:r>
          </a:p>
        </p:txBody>
      </p:sp>
      <p:sp>
        <p:nvSpPr>
          <p:cNvPr id="4102" name="Text Box 7"/>
          <p:cNvSpPr txBox="1">
            <a:spLocks noChangeArrowheads="1"/>
          </p:cNvSpPr>
          <p:nvPr/>
        </p:nvSpPr>
        <p:spPr bwMode="auto">
          <a:xfrm>
            <a:off x="468313" y="1989138"/>
            <a:ext cx="8280400" cy="4073525"/>
          </a:xfrm>
          <a:prstGeom prst="rect">
            <a:avLst/>
          </a:prstGeom>
          <a:solidFill>
            <a:srgbClr val="CCCCFF"/>
          </a:soli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b="1">
                <a:solidFill>
                  <a:srgbClr val="6600CC"/>
                </a:solidFill>
                <a:latin typeface="Stencil" pitchFamily="82" charset="0"/>
              </a:rPr>
              <a:t>Шестидесятые годы – время появления на арене общественной борьбы новой социальной силы – разночинцев-демократов, время ожесточённых идейных споров между ними и дворянами-либералами по коренным вопросам русской жизни. Накануне крестьянской реформы 1861 года общество раскалывается на два лагеря.</a:t>
            </a:r>
            <a:br>
              <a:rPr lang="ru-RU" altLang="ru-RU" sz="2000" b="1">
                <a:solidFill>
                  <a:srgbClr val="6600CC"/>
                </a:solidFill>
                <a:latin typeface="Stencil" pitchFamily="82" charset="0"/>
              </a:rPr>
            </a:br>
            <a:r>
              <a:rPr lang="ru-RU" altLang="ru-RU" sz="2000" b="1">
                <a:solidFill>
                  <a:srgbClr val="6600CC"/>
                </a:solidFill>
                <a:latin typeface="Stencil" pitchFamily="82" charset="0"/>
              </a:rPr>
              <a:t>В одном лагере – умеренные сторонники постепенных реформ, так называемые «постепеновцы», дворяне-реформисты (вне зависимости от возраста). В другом – «новые люди», разночинцы-демократы, политические радикалы. Условное наименование идейных противников – «отцы»  и  «дети».</a:t>
            </a:r>
            <a:br>
              <a:rPr lang="ru-RU" altLang="ru-RU" sz="2000" b="1">
                <a:solidFill>
                  <a:srgbClr val="6600CC"/>
                </a:solidFill>
                <a:latin typeface="Stencil" pitchFamily="82" charset="0"/>
              </a:rPr>
            </a:br>
            <a:r>
              <a:rPr lang="ru-RU" altLang="ru-RU" sz="2000" b="1">
                <a:solidFill>
                  <a:srgbClr val="6600CC"/>
                </a:solidFill>
                <a:latin typeface="Stencil" pitchFamily="82" charset="0"/>
              </a:rPr>
              <a:t>Тургенев ставит перед собой задачу в романе максимально объективно изобразить представителя нового поколения, выявить его сильные и слабые стороны.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5124" name="Picture 6" descr="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1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447675" y="1289050"/>
            <a:ext cx="82280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5126" name="Text Box 8"/>
          <p:cNvSpPr txBox="1">
            <a:spLocks noChangeArrowheads="1"/>
          </p:cNvSpPr>
          <p:nvPr/>
        </p:nvSpPr>
        <p:spPr bwMode="auto">
          <a:xfrm>
            <a:off x="323850" y="476250"/>
            <a:ext cx="8496300" cy="1025525"/>
          </a:xfrm>
          <a:prstGeom prst="rect">
            <a:avLst/>
          </a:prstGeom>
          <a:gradFill rotWithShape="1">
            <a:gsLst>
              <a:gs pos="0">
                <a:srgbClr val="5E5E76"/>
              </a:gs>
              <a:gs pos="50000">
                <a:srgbClr val="CCCCFF"/>
              </a:gs>
              <a:gs pos="100000">
                <a:srgbClr val="5E5E76"/>
              </a:gs>
            </a:gsLst>
            <a:lin ang="5400000" scaled="1"/>
          </a:gra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6000" b="1">
                <a:solidFill>
                  <a:srgbClr val="6600CC"/>
                </a:solidFill>
                <a:latin typeface="Stencil" pitchFamily="82" charset="0"/>
              </a:rPr>
              <a:t>О романе…</a:t>
            </a:r>
          </a:p>
        </p:txBody>
      </p:sp>
      <p:pic>
        <p:nvPicPr>
          <p:cNvPr id="5127" name="Picture 9" descr="P12_1177"/>
          <p:cNvPicPr>
            <a:picLocks noChangeAspect="1" noChangeArrowheads="1"/>
          </p:cNvPicPr>
          <p:nvPr/>
        </p:nvPicPr>
        <p:blipFill>
          <a:blip r:embed="rId3"/>
          <a:srcRect l="1750"/>
          <a:stretch>
            <a:fillRect/>
          </a:stretch>
        </p:blipFill>
        <p:spPr bwMode="auto">
          <a:xfrm>
            <a:off x="5580063" y="2276475"/>
            <a:ext cx="3060700" cy="3116263"/>
          </a:xfrm>
          <a:prstGeom prst="rect">
            <a:avLst/>
          </a:prstGeom>
          <a:noFill/>
          <a:ln w="19050">
            <a:solidFill>
              <a:srgbClr val="6600CC"/>
            </a:solidFill>
            <a:miter lim="800000"/>
            <a:headEnd/>
            <a:tailEnd/>
          </a:ln>
        </p:spPr>
      </p:pic>
      <p:sp>
        <p:nvSpPr>
          <p:cNvPr id="5128" name="Text Box 10"/>
          <p:cNvSpPr txBox="1">
            <a:spLocks noChangeArrowheads="1"/>
          </p:cNvSpPr>
          <p:nvPr/>
        </p:nvSpPr>
        <p:spPr bwMode="auto">
          <a:xfrm>
            <a:off x="468313" y="2205038"/>
            <a:ext cx="4751387" cy="3397250"/>
          </a:xfrm>
          <a:prstGeom prst="rect">
            <a:avLst/>
          </a:prstGeom>
          <a:solidFill>
            <a:srgbClr val="CCCCFF"/>
          </a:soli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rgbClr val="6600CC"/>
                </a:solidFill>
                <a:latin typeface="Stencil" pitchFamily="82" charset="0"/>
              </a:rPr>
              <a:t>Произведение окончено в 1861 году, а издано в 1862-м.</a:t>
            </a:r>
            <a:br>
              <a:rPr lang="ru-RU" altLang="ru-RU" sz="2400" b="1">
                <a:solidFill>
                  <a:srgbClr val="6600CC"/>
                </a:solidFill>
                <a:latin typeface="Stencil" pitchFamily="82" charset="0"/>
              </a:rPr>
            </a:br>
            <a:r>
              <a:rPr lang="ru-RU" altLang="ru-RU" sz="2400" b="1">
                <a:solidFill>
                  <a:srgbClr val="6600CC"/>
                </a:solidFill>
                <a:latin typeface="Stencil" pitchFamily="82" charset="0"/>
              </a:rPr>
              <a:t>Действие романа начинается 20 мая 1859 года, т.е. он написан после реформы, а события показаны пореформенные: «…преобразования необходимы… но как их исполнить, как приступить?..».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6148" name="Picture 4" descr="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6988"/>
            <a:ext cx="9144000" cy="691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11188" y="260350"/>
            <a:ext cx="7993062" cy="1574800"/>
          </a:xfrm>
          <a:prstGeom prst="rect">
            <a:avLst/>
          </a:prstGeom>
          <a:gradFill rotWithShape="1">
            <a:gsLst>
              <a:gs pos="0">
                <a:srgbClr val="5E5E76"/>
              </a:gs>
              <a:gs pos="50000">
                <a:srgbClr val="CCCCFF"/>
              </a:gs>
              <a:gs pos="100000">
                <a:srgbClr val="5E5E76"/>
              </a:gs>
            </a:gsLst>
            <a:lin ang="5400000" scaled="1"/>
          </a:gra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4800" b="1" u="sng">
                <a:solidFill>
                  <a:srgbClr val="6600CC"/>
                </a:solidFill>
                <a:latin typeface="Stencil" pitchFamily="82" charset="0"/>
              </a:rPr>
              <a:t>Задачи автора в ходе работы над романом:</a:t>
            </a:r>
          </a:p>
        </p:txBody>
      </p:sp>
      <p:pic>
        <p:nvPicPr>
          <p:cNvPr id="6150" name="Picture 6" descr="1208917578_8314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2133600"/>
            <a:ext cx="2497137" cy="3429000"/>
          </a:xfrm>
          <a:prstGeom prst="rect">
            <a:avLst/>
          </a:prstGeom>
          <a:noFill/>
          <a:ln w="19050">
            <a:solidFill>
              <a:srgbClr val="6600CC"/>
            </a:solidFill>
            <a:miter lim="800000"/>
            <a:headEnd/>
            <a:tailEnd/>
          </a:ln>
        </p:spPr>
      </p:pic>
      <p:pic>
        <p:nvPicPr>
          <p:cNvPr id="6151" name="Picture 7" descr="Базаров"/>
          <p:cNvPicPr>
            <a:picLocks noChangeAspect="1" noChangeArrowheads="1"/>
          </p:cNvPicPr>
          <p:nvPr/>
        </p:nvPicPr>
        <p:blipFill>
          <a:blip r:embed="rId4"/>
          <a:srcRect l="2625" t="13124" r="36745" b="13124"/>
          <a:stretch>
            <a:fillRect/>
          </a:stretch>
        </p:blipFill>
        <p:spPr bwMode="auto">
          <a:xfrm>
            <a:off x="2339975" y="3933825"/>
            <a:ext cx="2592388" cy="2522538"/>
          </a:xfrm>
          <a:prstGeom prst="rect">
            <a:avLst/>
          </a:prstGeom>
          <a:noFill/>
          <a:ln w="19050">
            <a:solidFill>
              <a:srgbClr val="6600CC"/>
            </a:solidFill>
            <a:miter lim="800000"/>
            <a:headEnd/>
            <a:tailEnd/>
          </a:ln>
        </p:spPr>
      </p:pic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3635375" y="2060575"/>
            <a:ext cx="5257800" cy="1758950"/>
          </a:xfrm>
          <a:prstGeom prst="rect">
            <a:avLst/>
          </a:prstGeom>
          <a:solidFill>
            <a:srgbClr val="CCCCFF"/>
          </a:soli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>
                <a:solidFill>
                  <a:srgbClr val="6600CC"/>
                </a:solidFill>
                <a:latin typeface="Stencil" pitchFamily="82" charset="0"/>
              </a:rPr>
              <a:t>1. Создать портрет современного нигилиста, непохожего на «нигилистов» дворянского (прошлого) поколения.</a:t>
            </a:r>
            <a:br>
              <a:rPr lang="ru-RU" altLang="ru-RU" b="1">
                <a:solidFill>
                  <a:srgbClr val="6600CC"/>
                </a:solidFill>
                <a:latin typeface="Stencil" pitchFamily="82" charset="0"/>
              </a:rPr>
            </a:br>
            <a:r>
              <a:rPr lang="ru-RU" altLang="ru-RU" b="1">
                <a:solidFill>
                  <a:srgbClr val="6600CC"/>
                </a:solidFill>
                <a:latin typeface="Stencil" pitchFamily="82" charset="0"/>
              </a:rPr>
              <a:t>2. Создать не «паспортный» портрет нигилиста, а портрет – «прогноз» современного нигилизма.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5148263" y="4076700"/>
            <a:ext cx="3744912" cy="1239838"/>
          </a:xfrm>
          <a:prstGeom prst="rect">
            <a:avLst/>
          </a:prstGeom>
          <a:solidFill>
            <a:srgbClr val="CCCCFF"/>
          </a:soli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b="1" u="sng">
                <a:solidFill>
                  <a:srgbClr val="6600CC"/>
                </a:solidFill>
              </a:rPr>
              <a:t>Цель</a:t>
            </a:r>
            <a:r>
              <a:rPr lang="ru-RU" altLang="ru-RU" b="1">
                <a:solidFill>
                  <a:srgbClr val="6600CC"/>
                </a:solidFill>
              </a:rPr>
              <a:t> – </a:t>
            </a:r>
            <a:r>
              <a:rPr lang="ru-RU" altLang="ru-RU" b="1">
                <a:solidFill>
                  <a:srgbClr val="6600CC"/>
                </a:solidFill>
                <a:latin typeface="Stencil" pitchFamily="82" charset="0"/>
              </a:rPr>
              <a:t>рассмотреть нигилизм как опасное, болезненное поветрие, способное завести человека в тупик.</a:t>
            </a:r>
            <a:endParaRPr lang="ru-RU" altLang="ru-RU" sz="2000" b="1" u="sng">
              <a:solidFill>
                <a:srgbClr val="6600CC"/>
              </a:solidFill>
            </a:endParaRPr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>
            <a:off x="6659563" y="5373688"/>
            <a:ext cx="720725" cy="50482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CCFF"/>
          </a:soli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5219700" y="5949950"/>
            <a:ext cx="3673475" cy="660400"/>
          </a:xfrm>
          <a:prstGeom prst="rect">
            <a:avLst/>
          </a:prstGeom>
          <a:solidFill>
            <a:srgbClr val="CCCCFF"/>
          </a:soli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>
                <a:solidFill>
                  <a:srgbClr val="6600CC"/>
                </a:solidFill>
                <a:latin typeface="Stencil" pitchFamily="82" charset="0"/>
              </a:rPr>
              <a:t>Требование </a:t>
            </a:r>
            <a:r>
              <a:rPr lang="en-US" altLang="ru-RU" b="1" u="sng">
                <a:solidFill>
                  <a:srgbClr val="6600CC"/>
                </a:solidFill>
                <a:latin typeface="Stencil" pitchFamily="82" charset="0"/>
              </a:rPr>
              <a:t>max</a:t>
            </a:r>
            <a:r>
              <a:rPr lang="ru-RU" altLang="ru-RU" b="1" u="sng">
                <a:solidFill>
                  <a:srgbClr val="6600CC"/>
                </a:solidFill>
                <a:latin typeface="Stencil" pitchFamily="82" charset="0"/>
              </a:rPr>
              <a:t>!</a:t>
            </a:r>
            <a:r>
              <a:rPr lang="ru-RU" altLang="ru-RU" b="1">
                <a:solidFill>
                  <a:srgbClr val="6600CC"/>
                </a:solidFill>
                <a:latin typeface="Stencil" pitchFamily="82" charset="0"/>
              </a:rPr>
              <a:t> объективности автора.</a:t>
            </a:r>
          </a:p>
        </p:txBody>
      </p:sp>
      <p:sp>
        <p:nvSpPr>
          <p:cNvPr id="615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395288" y="6092825"/>
            <a:ext cx="647700" cy="576263"/>
          </a:xfrm>
          <a:prstGeom prst="actionButtonForwardNext">
            <a:avLst/>
          </a:prstGeom>
          <a:solidFill>
            <a:srgbClr val="CCCCFF"/>
          </a:solidFill>
          <a:ln w="12700">
            <a:solidFill>
              <a:srgbClr val="6600C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7172" name="Picture 4" descr="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6988"/>
            <a:ext cx="9144000" cy="691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50825" y="260350"/>
            <a:ext cx="8642350" cy="1755775"/>
          </a:xfrm>
          <a:prstGeom prst="rect">
            <a:avLst/>
          </a:prstGeom>
          <a:gradFill rotWithShape="1">
            <a:gsLst>
              <a:gs pos="0">
                <a:srgbClr val="5E5E76"/>
              </a:gs>
              <a:gs pos="50000">
                <a:srgbClr val="CCCCFF"/>
              </a:gs>
              <a:gs pos="100000">
                <a:srgbClr val="5E5E76"/>
              </a:gs>
            </a:gsLst>
            <a:lin ang="5400000" scaled="1"/>
          </a:gra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5400" b="1">
                <a:solidFill>
                  <a:srgbClr val="6600CC"/>
                </a:solidFill>
                <a:latin typeface="Stencil" pitchFamily="82" charset="0"/>
              </a:rPr>
              <a:t>Художественное своеобразие романа</a:t>
            </a:r>
          </a:p>
        </p:txBody>
      </p:sp>
      <p:pic>
        <p:nvPicPr>
          <p:cNvPr id="7174" name="Picture 6" descr="Орицание принципов"/>
          <p:cNvPicPr>
            <a:picLocks noChangeAspect="1" noChangeArrowheads="1"/>
          </p:cNvPicPr>
          <p:nvPr/>
        </p:nvPicPr>
        <p:blipFill>
          <a:blip r:embed="rId3"/>
          <a:srcRect l="1575" t="13124" r="18373" b="13124"/>
          <a:stretch>
            <a:fillRect/>
          </a:stretch>
        </p:blipFill>
        <p:spPr bwMode="auto">
          <a:xfrm>
            <a:off x="323850" y="2276475"/>
            <a:ext cx="3095625" cy="2281238"/>
          </a:xfrm>
          <a:prstGeom prst="rect">
            <a:avLst/>
          </a:prstGeom>
          <a:noFill/>
          <a:ln w="19050">
            <a:solidFill>
              <a:srgbClr val="6600CC"/>
            </a:solidFill>
            <a:miter lim="800000"/>
            <a:headEnd/>
            <a:tailEnd/>
          </a:ln>
        </p:spPr>
      </p:pic>
      <p:pic>
        <p:nvPicPr>
          <p:cNvPr id="7175" name="Picture 7" descr="Это нигилизм"/>
          <p:cNvPicPr>
            <a:picLocks noChangeAspect="1" noChangeArrowheads="1"/>
          </p:cNvPicPr>
          <p:nvPr/>
        </p:nvPicPr>
        <p:blipFill>
          <a:blip r:embed="rId4"/>
          <a:srcRect l="7874" t="13124" r="1575" b="13124"/>
          <a:stretch>
            <a:fillRect/>
          </a:stretch>
        </p:blipFill>
        <p:spPr bwMode="auto">
          <a:xfrm>
            <a:off x="2339975" y="2565400"/>
            <a:ext cx="3606800" cy="2349500"/>
          </a:xfrm>
          <a:prstGeom prst="rect">
            <a:avLst/>
          </a:prstGeom>
          <a:noFill/>
          <a:ln w="19050">
            <a:solidFill>
              <a:srgbClr val="6600CC"/>
            </a:solidFill>
            <a:miter lim="800000"/>
            <a:headEnd/>
            <a:tailEnd/>
          </a:ln>
        </p:spPr>
      </p:pic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6156325" y="2349500"/>
            <a:ext cx="2663825" cy="2066925"/>
          </a:xfrm>
          <a:prstGeom prst="rect">
            <a:avLst/>
          </a:prstGeom>
          <a:solidFill>
            <a:srgbClr val="CCCCFF"/>
          </a:soli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1600" b="1">
                <a:solidFill>
                  <a:srgbClr val="6600CC"/>
                </a:solidFill>
                <a:latin typeface="Stencil" pitchFamily="82" charset="0"/>
              </a:rPr>
              <a:t>В центре повествования – фигура Базарова. Все сюжетные нити тянутся к нему. В романе нет ни одного сколько-нибудь значительного эпизода, в котором не участвовал бы Базаров.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323850" y="5084763"/>
            <a:ext cx="8496300" cy="1484312"/>
          </a:xfrm>
          <a:prstGeom prst="rect">
            <a:avLst/>
          </a:prstGeom>
          <a:solidFill>
            <a:srgbClr val="CCCCFF"/>
          </a:soli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>
                <a:solidFill>
                  <a:srgbClr val="6600CC"/>
                </a:solidFill>
                <a:latin typeface="Stencil" pitchFamily="82" charset="0"/>
              </a:rPr>
              <a:t>Из 28 глав он не появляется лишь в 2-х. Умирает Базаров и заканчивается роман. Система действующих лиц выстроена так, что отношения героев с Базаровым раскрывают читателю их внутреннюю сущность, в то же время сопоставление каждого из них с Базаровым вносит какой-либо новый штрих в характер главного героя.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8196" name="Picture 4" descr="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6988"/>
            <a:ext cx="9144000" cy="6911976"/>
          </a:xfrm>
          <a:prstGeom prst="rect">
            <a:avLst/>
          </a:prstGeom>
          <a:noFill/>
          <a:ln w="19050">
            <a:solidFill>
              <a:srgbClr val="6600CC"/>
            </a:solidFill>
            <a:miter lim="800000"/>
            <a:headEnd/>
            <a:tailEnd/>
          </a:ln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684213" y="260350"/>
            <a:ext cx="7848600" cy="1574800"/>
          </a:xfrm>
          <a:prstGeom prst="rect">
            <a:avLst/>
          </a:prstGeom>
          <a:gradFill rotWithShape="1">
            <a:gsLst>
              <a:gs pos="0">
                <a:srgbClr val="5E5E76"/>
              </a:gs>
              <a:gs pos="50000">
                <a:srgbClr val="CCCCFF"/>
              </a:gs>
              <a:gs pos="100000">
                <a:srgbClr val="5E5E76"/>
              </a:gs>
            </a:gsLst>
            <a:lin ang="5400000" scaled="1"/>
          </a:gra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4800" b="1">
                <a:solidFill>
                  <a:srgbClr val="6600CC"/>
                </a:solidFill>
                <a:latin typeface="Stencil" pitchFamily="82" charset="0"/>
              </a:rPr>
              <a:t>Возникновение </a:t>
            </a:r>
            <a:br>
              <a:rPr lang="ru-RU" altLang="ru-RU" sz="4800" b="1">
                <a:solidFill>
                  <a:srgbClr val="6600CC"/>
                </a:solidFill>
                <a:latin typeface="Stencil" pitchFamily="82" charset="0"/>
              </a:rPr>
            </a:br>
            <a:r>
              <a:rPr lang="ru-RU" altLang="ru-RU" sz="4800" b="1">
                <a:solidFill>
                  <a:srgbClr val="6600CC"/>
                </a:solidFill>
                <a:latin typeface="Stencil" pitchFamily="82" charset="0"/>
              </a:rPr>
              <a:t>образа Базарова</a:t>
            </a:r>
          </a:p>
        </p:txBody>
      </p:sp>
      <p:pic>
        <p:nvPicPr>
          <p:cNvPr id="8198" name="Picture 6" descr="dobrolyu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3500438"/>
            <a:ext cx="2159000" cy="2590800"/>
          </a:xfrm>
          <a:prstGeom prst="rect">
            <a:avLst/>
          </a:prstGeom>
          <a:noFill/>
          <a:ln w="19050">
            <a:solidFill>
              <a:srgbClr val="6600CC"/>
            </a:solidFill>
            <a:miter lim="800000"/>
            <a:headEnd/>
            <a:tailEnd/>
          </a:ln>
        </p:spPr>
      </p:pic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6732588" y="6165850"/>
            <a:ext cx="2016125" cy="355600"/>
          </a:xfrm>
          <a:prstGeom prst="rect">
            <a:avLst/>
          </a:prstGeom>
          <a:solidFill>
            <a:srgbClr val="CCCCFF"/>
          </a:soli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1600" b="1">
                <a:solidFill>
                  <a:srgbClr val="6600CC"/>
                </a:solidFill>
              </a:rPr>
              <a:t>Н.А. Добролюбов</a:t>
            </a:r>
          </a:p>
        </p:txBody>
      </p:sp>
      <p:pic>
        <p:nvPicPr>
          <p:cNvPr id="8200" name="Picture 8" descr="img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2060575"/>
            <a:ext cx="2187575" cy="3217863"/>
          </a:xfrm>
          <a:prstGeom prst="rect">
            <a:avLst/>
          </a:prstGeom>
          <a:noFill/>
          <a:ln w="19050">
            <a:solidFill>
              <a:srgbClr val="6600CC"/>
            </a:solidFill>
            <a:miter lim="800000"/>
            <a:headEnd/>
            <a:tailEnd/>
          </a:ln>
        </p:spPr>
      </p:pic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2771775" y="2133600"/>
            <a:ext cx="5761038" cy="690563"/>
          </a:xfrm>
          <a:prstGeom prst="rect">
            <a:avLst/>
          </a:prstGeom>
          <a:solidFill>
            <a:srgbClr val="CCCCFF"/>
          </a:soli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b="1" u="sng">
                <a:solidFill>
                  <a:srgbClr val="6600CC"/>
                </a:solidFill>
                <a:latin typeface="Stencil" pitchFamily="82" charset="0"/>
              </a:rPr>
              <a:t>Тургенев о Базарове:</a:t>
            </a:r>
            <a:r>
              <a:rPr lang="ru-RU" altLang="ru-RU" sz="2000" b="1">
                <a:solidFill>
                  <a:srgbClr val="6600CC"/>
                </a:solidFill>
                <a:latin typeface="Stencil" pitchFamily="82" charset="0"/>
              </a:rPr>
              <a:t> </a:t>
            </a:r>
            <a:r>
              <a:rPr lang="ru-RU" altLang="ru-RU" b="1">
                <a:solidFill>
                  <a:srgbClr val="6600CC"/>
                </a:solidFill>
                <a:latin typeface="Stencil" pitchFamily="82" charset="0"/>
              </a:rPr>
              <a:t>«Нигилист. Самоуверен, говорит отрывисто и немного – работящ».</a:t>
            </a:r>
            <a:endParaRPr lang="ru-RU" altLang="ru-RU" sz="2000" b="1" u="sng">
              <a:solidFill>
                <a:srgbClr val="6600CC"/>
              </a:solidFill>
              <a:latin typeface="Stencil" pitchFamily="82" charset="0"/>
            </a:endParaRP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2771775" y="3141663"/>
            <a:ext cx="3671888" cy="3406775"/>
          </a:xfrm>
          <a:prstGeom prst="rect">
            <a:avLst/>
          </a:prstGeom>
          <a:solidFill>
            <a:srgbClr val="CCCCFF"/>
          </a:soli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>
                <a:solidFill>
                  <a:srgbClr val="6600CC"/>
                </a:solidFill>
                <a:latin typeface="Stencil" pitchFamily="82" charset="0"/>
              </a:rPr>
              <a:t>Образ создан на основе смешения индивидуальных психологических качеств следующих людей:</a:t>
            </a:r>
            <a:br>
              <a:rPr lang="ru-RU" altLang="ru-RU">
                <a:solidFill>
                  <a:srgbClr val="6600CC"/>
                </a:solidFill>
                <a:latin typeface="Stencil" pitchFamily="82" charset="0"/>
              </a:rPr>
            </a:br>
            <a:r>
              <a:rPr lang="ru-RU" altLang="ru-RU">
                <a:solidFill>
                  <a:srgbClr val="6600CC"/>
                </a:solidFill>
                <a:latin typeface="Stencil" pitchFamily="82" charset="0"/>
              </a:rPr>
              <a:t>- Добролюбов – критик и публицист;</a:t>
            </a:r>
            <a:br>
              <a:rPr lang="ru-RU" altLang="ru-RU">
                <a:solidFill>
                  <a:srgbClr val="6600CC"/>
                </a:solidFill>
                <a:latin typeface="Stencil" pitchFamily="82" charset="0"/>
              </a:rPr>
            </a:br>
            <a:r>
              <a:rPr lang="ru-RU" altLang="ru-RU">
                <a:solidFill>
                  <a:srgbClr val="6600CC"/>
                </a:solidFill>
                <a:latin typeface="Stencil" pitchFamily="82" charset="0"/>
              </a:rPr>
              <a:t>- Павлов – провинциальный врач (знаком с Тургеневым с 1853 года), позже стал литературоведом;</a:t>
            </a:r>
            <a:br>
              <a:rPr lang="ru-RU" altLang="ru-RU">
                <a:solidFill>
                  <a:srgbClr val="6600CC"/>
                </a:solidFill>
                <a:latin typeface="Stencil" pitchFamily="82" charset="0"/>
              </a:rPr>
            </a:br>
            <a:r>
              <a:rPr lang="ru-RU" altLang="ru-RU">
                <a:solidFill>
                  <a:srgbClr val="6600CC"/>
                </a:solidFill>
                <a:latin typeface="Stencil" pitchFamily="82" charset="0"/>
              </a:rPr>
              <a:t>- Преображенский – институтский товарищ Добролюбова, один из авторов журнала «Современник».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9220" name="Picture 4" descr="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6988"/>
            <a:ext cx="9144000" cy="691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250825" y="404813"/>
            <a:ext cx="8642350" cy="1482725"/>
          </a:xfrm>
          <a:prstGeom prst="rect">
            <a:avLst/>
          </a:prstGeom>
          <a:gradFill rotWithShape="1">
            <a:gsLst>
              <a:gs pos="0">
                <a:srgbClr val="5E5E76"/>
              </a:gs>
              <a:gs pos="50000">
                <a:srgbClr val="CCCCFF"/>
              </a:gs>
              <a:gs pos="100000">
                <a:srgbClr val="5E5E76"/>
              </a:gs>
            </a:gsLst>
            <a:lin ang="5400000" scaled="1"/>
          </a:gra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5400" b="1">
                <a:solidFill>
                  <a:srgbClr val="6600CC"/>
                </a:solidFill>
                <a:latin typeface="Stencil" pitchFamily="82" charset="0"/>
              </a:rPr>
              <a:t>Программа нигилизма</a:t>
            </a:r>
            <a:br>
              <a:rPr lang="ru-RU" altLang="ru-RU" sz="5400" b="1">
                <a:solidFill>
                  <a:srgbClr val="6600CC"/>
                </a:solidFill>
                <a:latin typeface="Stencil" pitchFamily="82" charset="0"/>
              </a:rPr>
            </a:br>
            <a:r>
              <a:rPr lang="ru-RU" altLang="ru-RU" sz="3600" b="1">
                <a:solidFill>
                  <a:srgbClr val="6600CC"/>
                </a:solidFill>
                <a:latin typeface="Stencil" pitchFamily="82" charset="0"/>
              </a:rPr>
              <a:t>(</a:t>
            </a:r>
            <a:r>
              <a:rPr lang="en-US" altLang="ru-RU" sz="3600" b="1">
                <a:solidFill>
                  <a:srgbClr val="6600CC"/>
                </a:solidFill>
                <a:latin typeface="Stencil" pitchFamily="82" charset="0"/>
              </a:rPr>
              <a:t> X</a:t>
            </a:r>
            <a:r>
              <a:rPr lang="ru-RU" altLang="ru-RU" sz="3600" b="1">
                <a:solidFill>
                  <a:srgbClr val="6600CC"/>
                </a:solidFill>
                <a:latin typeface="Stencil" pitchFamily="82" charset="0"/>
              </a:rPr>
              <a:t> глава)</a:t>
            </a:r>
          </a:p>
        </p:txBody>
      </p:sp>
      <p:pic>
        <p:nvPicPr>
          <p:cNvPr id="9222" name="Picture 6" descr="Споры"/>
          <p:cNvPicPr>
            <a:picLocks noChangeAspect="1" noChangeArrowheads="1"/>
          </p:cNvPicPr>
          <p:nvPr/>
        </p:nvPicPr>
        <p:blipFill>
          <a:blip r:embed="rId3"/>
          <a:srcRect l="2100" t="13124" r="2100" b="13124"/>
          <a:stretch>
            <a:fillRect/>
          </a:stretch>
        </p:blipFill>
        <p:spPr bwMode="auto">
          <a:xfrm>
            <a:off x="1835150" y="2420938"/>
            <a:ext cx="5661025" cy="3487737"/>
          </a:xfrm>
          <a:prstGeom prst="rect">
            <a:avLst/>
          </a:prstGeom>
          <a:noFill/>
          <a:ln w="19050">
            <a:solidFill>
              <a:srgbClr val="6600CC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0244" name="Picture 4" descr="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6988"/>
            <a:ext cx="9144000" cy="6911976"/>
          </a:xfrm>
          <a:prstGeom prst="rect">
            <a:avLst/>
          </a:prstGeom>
          <a:noFill/>
          <a:ln w="19050">
            <a:solidFill>
              <a:srgbClr val="6600CC"/>
            </a:solidFill>
            <a:miter lim="800000"/>
            <a:headEnd/>
            <a:tailEnd/>
          </a:ln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84213" y="260350"/>
            <a:ext cx="7848600" cy="830263"/>
          </a:xfrm>
          <a:prstGeom prst="rect">
            <a:avLst/>
          </a:prstGeom>
          <a:gradFill rotWithShape="1">
            <a:gsLst>
              <a:gs pos="0">
                <a:srgbClr val="5E5E76"/>
              </a:gs>
              <a:gs pos="50000">
                <a:srgbClr val="CCCCFF"/>
              </a:gs>
              <a:gs pos="100000">
                <a:srgbClr val="5E5E76"/>
              </a:gs>
            </a:gsLst>
            <a:lin ang="5400000" scaled="1"/>
          </a:gra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4800" b="1">
                <a:solidFill>
                  <a:srgbClr val="6600CC"/>
                </a:solidFill>
                <a:latin typeface="Stencil" pitchFamily="82" charset="0"/>
              </a:rPr>
              <a:t>Домашнее задание</a:t>
            </a:r>
          </a:p>
        </p:txBody>
      </p:sp>
      <p:sp>
        <p:nvSpPr>
          <p:cNvPr id="10246" name="Text Box 10"/>
          <p:cNvSpPr txBox="1">
            <a:spLocks noChangeArrowheads="1"/>
          </p:cNvSpPr>
          <p:nvPr/>
        </p:nvSpPr>
        <p:spPr bwMode="auto">
          <a:xfrm>
            <a:off x="357188" y="1143000"/>
            <a:ext cx="8429625" cy="6740525"/>
          </a:xfrm>
          <a:prstGeom prst="rect">
            <a:avLst/>
          </a:prstGeom>
          <a:solidFill>
            <a:srgbClr val="CCCCFF"/>
          </a:solidFill>
          <a:ln w="19050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1.Найти определения понятия «нигилизм» в различных источниках.</a:t>
            </a:r>
          </a:p>
          <a:p>
            <a:r>
              <a:rPr lang="ru-RU" sz="2400"/>
              <a:t>2.Перечитать главы романа 6,10,21. Выписать взгляды Базарова</a:t>
            </a:r>
          </a:p>
          <a:p>
            <a:r>
              <a:rPr lang="ru-RU" sz="2400"/>
              <a:t>3.Составить таблицу вида(опережающее):</a:t>
            </a:r>
            <a:r>
              <a:rPr lang="ru-RU" sz="2400" b="1"/>
              <a:t> </a:t>
            </a:r>
          </a:p>
          <a:p>
            <a:r>
              <a:rPr lang="ru-RU" sz="2400" b="1"/>
              <a:t>Взгляды Базарова</a:t>
            </a:r>
            <a:endParaRPr lang="ru-RU" sz="2400"/>
          </a:p>
          <a:p>
            <a:r>
              <a:rPr lang="ru-RU" sz="2400" b="1"/>
              <a:t>Соответствующие отрывки из текста романа</a:t>
            </a:r>
            <a:endParaRPr lang="ru-RU" sz="2400"/>
          </a:p>
          <a:p>
            <a:r>
              <a:rPr lang="ru-RU" sz="2400"/>
              <a:t>Научные</a:t>
            </a:r>
          </a:p>
          <a:p>
            <a:r>
              <a:rPr lang="ru-RU" sz="2400"/>
              <a:t>Философские</a:t>
            </a:r>
          </a:p>
          <a:p>
            <a:r>
              <a:rPr lang="ru-RU" sz="2400"/>
              <a:t>Политические</a:t>
            </a:r>
          </a:p>
          <a:p>
            <a:r>
              <a:rPr lang="ru-RU" sz="2400"/>
              <a:t>Эстетические</a:t>
            </a:r>
            <a:r>
              <a:rPr lang="ru-RU" sz="2400" b="1"/>
              <a:t> </a:t>
            </a:r>
          </a:p>
          <a:p>
            <a:r>
              <a:rPr lang="ru-RU" sz="2400" b="1"/>
              <a:t>Уровень С</a:t>
            </a:r>
            <a:r>
              <a:rPr lang="ru-RU" sz="2400"/>
              <a:t>: </a:t>
            </a:r>
          </a:p>
          <a:p>
            <a:r>
              <a:rPr lang="ru-RU" sz="2400"/>
              <a:t>1.Составить композиционную схему романа( предположительно).</a:t>
            </a:r>
          </a:p>
          <a:p>
            <a:r>
              <a:rPr lang="ru-RU" sz="2400"/>
              <a:t>2. Определить развитие основного конфликта</a:t>
            </a:r>
            <a:r>
              <a:rPr lang="ru-RU" sz="2400" b="1"/>
              <a:t>. </a:t>
            </a:r>
            <a:endParaRPr lang="ru-RU" sz="2400"/>
          </a:p>
          <a:p>
            <a:endParaRPr lang="ru-RU"/>
          </a:p>
          <a:p>
            <a:r>
              <a:rPr lang="ru-RU"/>
              <a:t> </a:t>
            </a:r>
          </a:p>
          <a:p>
            <a:endParaRPr lang="ru-RU"/>
          </a:p>
          <a:p>
            <a:r>
              <a:rPr lang="ru-RU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293</Words>
  <Application>Microsoft Office PowerPoint</Application>
  <PresentationFormat>Экран (4:3)</PresentationFormat>
  <Paragraphs>39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Stencil</vt:lpstr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Vahturova</dc:creator>
  <cp:lastModifiedBy>Учитель_РЯ</cp:lastModifiedBy>
  <cp:revision>37</cp:revision>
  <dcterms:created xsi:type="dcterms:W3CDTF">2008-10-26T12:28:22Z</dcterms:created>
  <dcterms:modified xsi:type="dcterms:W3CDTF">2017-03-04T08:35:52Z</dcterms:modified>
</cp:coreProperties>
</file>